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300" r:id="rId4"/>
    <p:sldId id="290" r:id="rId5"/>
    <p:sldId id="295" r:id="rId6"/>
    <p:sldId id="291" r:id="rId7"/>
    <p:sldId id="294" r:id="rId8"/>
    <p:sldId id="283" r:id="rId9"/>
    <p:sldId id="297" r:id="rId10"/>
    <p:sldId id="298" r:id="rId11"/>
    <p:sldId id="281" r:id="rId12"/>
    <p:sldId id="293" r:id="rId13"/>
    <p:sldId id="284" r:id="rId14"/>
    <p:sldId id="265" r:id="rId15"/>
    <p:sldId id="275" r:id="rId16"/>
    <p:sldId id="286" r:id="rId17"/>
    <p:sldId id="282" r:id="rId18"/>
    <p:sldId id="303" r:id="rId19"/>
    <p:sldId id="287" r:id="rId20"/>
    <p:sldId id="285" r:id="rId21"/>
    <p:sldId id="288" r:id="rId22"/>
    <p:sldId id="289" r:id="rId23"/>
    <p:sldId id="301" r:id="rId24"/>
    <p:sldId id="260" r:id="rId25"/>
    <p:sldId id="276" r:id="rId26"/>
    <p:sldId id="277" r:id="rId27"/>
    <p:sldId id="280" r:id="rId28"/>
    <p:sldId id="258" r:id="rId29"/>
    <p:sldId id="259" r:id="rId30"/>
    <p:sldId id="261" r:id="rId31"/>
    <p:sldId id="262" r:id="rId32"/>
    <p:sldId id="257" r:id="rId33"/>
    <p:sldId id="263" r:id="rId34"/>
    <p:sldId id="264" r:id="rId35"/>
    <p:sldId id="266" r:id="rId36"/>
    <p:sldId id="267" r:id="rId37"/>
    <p:sldId id="268" r:id="rId38"/>
    <p:sldId id="269" r:id="rId39"/>
    <p:sldId id="270" r:id="rId40"/>
    <p:sldId id="271" r:id="rId41"/>
    <p:sldId id="272" r:id="rId42"/>
    <p:sldId id="273" r:id="rId43"/>
    <p:sldId id="274" r:id="rId44"/>
    <p:sldId id="278" r:id="rId45"/>
    <p:sldId id="279" r:id="rId46"/>
    <p:sldId id="302" r:id="rId47"/>
    <p:sldId id="304" r:id="rId48"/>
    <p:sldId id="306" r:id="rId49"/>
    <p:sldId id="305" r:id="rId5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6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800DF-BC7D-42C5-B408-AD3E2A52B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AE1E48-9CD2-47B7-8F4B-A7211D1A7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8977E-EECC-45C1-8AF1-40CDE69AD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B395-69B4-4B65-BB8C-962956EE43B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47F42-B3E6-449F-94B6-B1C6EFBD0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98387-498C-4C50-BC51-49FEC585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0DC2-7BE7-4864-B877-E84960DB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92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2A7AF-EDD4-480F-BDDA-D2F6AE5AB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718C27-C092-4665-9124-4883E9751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59A91-4DC0-4728-8FB0-0CF7EA2B5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B395-69B4-4B65-BB8C-962956EE43B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B286B-4D6F-4623-B46B-1D49E14D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B7F53-0781-411E-BA90-E326AA683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0DC2-7BE7-4864-B877-E84960DB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1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A4CEA3-957C-476C-9585-459E0AA506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F4907D-82E7-4571-A2C0-4AA407890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F901A-4EED-4035-B58F-338F2C4B8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B395-69B4-4B65-BB8C-962956EE43B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1E0A9-3C30-45D7-A32C-6B797EDCD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8AFC1-789D-494B-99A0-8CB02116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0DC2-7BE7-4864-B877-E84960DB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3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C8790-DF30-4395-B60B-43607678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F9368-2C76-4174-B6FD-0B1886436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CD4AD-EEF3-4431-84D3-3A8A5549A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B395-69B4-4B65-BB8C-962956EE43B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19EEA-AE44-4BF1-BDD9-B33E700C4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0C35D-535C-4AB6-BF57-D3CB5F394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0DC2-7BE7-4864-B877-E84960DB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5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4D551-5C6B-474E-B066-D5D8EF381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81A4A-9253-461C-ADDA-1FF8FD82F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A7D13-A5A4-4433-A756-E3240305B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B395-69B4-4B65-BB8C-962956EE43B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2A8E7-3D9F-4029-81C3-156FC59A1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24A85-A98B-4BA7-8DB0-BD3E1069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0DC2-7BE7-4864-B877-E84960DB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8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3293A-8923-4AE4-AAFA-640D01EA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B5E29-8CC4-489C-98E8-4CE6FCA9C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C2B316-EE56-4894-A210-D9B2271F1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9BF22A-7794-4224-AFAE-7D9B22389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B395-69B4-4B65-BB8C-962956EE43B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1D50DE-4A49-447E-9078-49C72DD87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FE0B2B-BDCA-4E80-8A98-6B1C23D35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0DC2-7BE7-4864-B877-E84960DB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50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AC91B-D2FE-46B1-9AC8-C8A59D38B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086BB-636C-41E3-B28A-812D1C647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472F70-A2E3-4A1C-A7B3-7106DD931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EF3C64-795F-460B-B081-602D97F17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646394-E9EC-4B48-B91D-28BEAB18D1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A48B91-0409-47A4-B610-B3AA31A48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B395-69B4-4B65-BB8C-962956EE43B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4D0EF8-2D29-42EB-B377-268E0AA83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262CE8-2C5B-4615-B734-123D7D90E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0DC2-7BE7-4864-B877-E84960DB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25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50D49-956D-4880-B78F-89656119D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2C57A7-0E10-4CBE-9DE2-7284577A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B395-69B4-4B65-BB8C-962956EE43B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3D9E47-969C-4805-A11E-D6AABB62B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3556BF-06A4-4FB6-8231-2D5EBFE78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0DC2-7BE7-4864-B877-E84960DB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2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B3F7A5-1B69-47AC-9706-390881B3A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B395-69B4-4B65-BB8C-962956EE43B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FFD004-10A0-4BDD-B483-438AC56B4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8DFD7-A315-43A0-ADDF-EC55DF450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0DC2-7BE7-4864-B877-E84960DB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09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22958-502B-4E36-A4D1-A7835D13D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9C6D8-DC42-40F9-9462-CDF4A590D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E45F1B-C556-4B5B-B85C-5D0D270CB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03078-AA0A-476B-BF45-DBEEA1733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B395-69B4-4B65-BB8C-962956EE43B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479FB-F98A-4C8B-AC11-77304EBD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AFB65-ECFE-48CE-AFCA-7153EC1D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0DC2-7BE7-4864-B877-E84960DB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30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7852-3718-4A0B-AD1F-E2EEC5C88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06E63E-F617-44DE-94FA-DA4122D405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7187C4-2704-473E-95F0-CC060C9C1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C2A5A-CC2E-42B2-93EE-2DD47BC97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B395-69B4-4B65-BB8C-962956EE43B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529BE-79C8-432B-99D2-4E5FB496C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EEB72A-480C-4930-9F1C-16AE1E108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0DC2-7BE7-4864-B877-E84960DB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9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015DD3-902C-424D-9A87-3F7BBC92E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D2C15-39B4-4F1B-B593-C43123C1B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60475-85F9-4A74-88C7-0C0CEEB5CF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8B395-69B4-4B65-BB8C-962956EE43B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9FB72-37FF-4614-BBB2-1F86C74014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E49A6-D490-42D6-8581-35751FB6A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50DC2-7BE7-4864-B877-E84960DB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88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f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f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hyperlink" Target="https://www.youtube.com/watch?v=Xz_JZJkqsEc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B90D2-71C3-4F5F-8A4C-15B21BAF1E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Santa Was a Mushroom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81AAF2-E893-478D-8940-5BCE9456B7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Jonathan Logan</a:t>
            </a:r>
          </a:p>
          <a:p>
            <a:r>
              <a:rPr lang="en-US" dirty="0"/>
              <a:t>December 2024</a:t>
            </a:r>
          </a:p>
        </p:txBody>
      </p:sp>
    </p:spTree>
    <p:extLst>
      <p:ext uri="{BB962C8B-B14F-4D97-AF65-F5344CB8AC3E}">
        <p14:creationId xmlns:p14="http://schemas.microsoft.com/office/powerpoint/2010/main" val="315588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480">
            <a:extLst>
              <a:ext uri="{FF2B5EF4-FFF2-40B4-BE49-F238E27FC236}">
                <a16:creationId xmlns:a16="http://schemas.microsoft.com/office/drawing/2014/main" id="{8E9CC0AD-902F-42DD-A41A-1311D2EA4B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7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99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berian-mushroom-shamans-santa-claus_magazine">
            <a:extLst>
              <a:ext uri="{FF2B5EF4-FFF2-40B4-BE49-F238E27FC236}">
                <a16:creationId xmlns:a16="http://schemas.microsoft.com/office/drawing/2014/main" id="{3C48FEE5-A564-4F8C-A906-745D7262E6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763" y="0"/>
            <a:ext cx="4632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55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ge-237-895-Ice-Bound-on-Kolguev-1024x664">
            <a:extLst>
              <a:ext uri="{FF2B5EF4-FFF2-40B4-BE49-F238E27FC236}">
                <a16:creationId xmlns:a16="http://schemas.microsoft.com/office/drawing/2014/main" id="{05C0B88C-439D-4881-A740-7CA4A09ACF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38" y="0"/>
            <a:ext cx="10575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27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umblr_nrhl3nq6VF1qf4n94o1_1280">
            <a:extLst>
              <a:ext uri="{FF2B5EF4-FFF2-40B4-BE49-F238E27FC236}">
                <a16:creationId xmlns:a16="http://schemas.microsoft.com/office/drawing/2014/main" id="{62ABCDD2-CEBC-4E55-A7BB-8C1FD2C8BE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0" y="0"/>
            <a:ext cx="7937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09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672">
            <a:extLst>
              <a:ext uri="{FF2B5EF4-FFF2-40B4-BE49-F238E27FC236}">
                <a16:creationId xmlns:a16="http://schemas.microsoft.com/office/drawing/2014/main" id="{25AF7E9C-DF3F-425E-B814-F32CD026F8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75" y="0"/>
            <a:ext cx="913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66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ntana-alpine-adventures">
            <a:extLst>
              <a:ext uri="{FF2B5EF4-FFF2-40B4-BE49-F238E27FC236}">
                <a16:creationId xmlns:a16="http://schemas.microsoft.com/office/drawing/2014/main" id="{D4569E82-CFEB-4114-98C5-CBA0033BE6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3" y="0"/>
            <a:ext cx="10277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54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urt-Camp-Jyrgalan-e1563438286520">
            <a:extLst>
              <a:ext uri="{FF2B5EF4-FFF2-40B4-BE49-F238E27FC236}">
                <a16:creationId xmlns:a16="http://schemas.microsoft.com/office/drawing/2014/main" id="{BED8CB2A-E8CE-40CF-9029-9A593003D7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3" y="0"/>
            <a:ext cx="1027747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294CE3-5178-B0D0-A444-4318D43C0AEC}"/>
              </a:ext>
            </a:extLst>
          </p:cNvPr>
          <p:cNvSpPr txBox="1"/>
          <p:nvPr/>
        </p:nvSpPr>
        <p:spPr>
          <a:xfrm>
            <a:off x="2422566" y="6334780"/>
            <a:ext cx="8443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NY Times Editor… Mathew Salton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0ECE19-02F0-1291-675B-1AF9EF7EEC0C}"/>
              </a:ext>
            </a:extLst>
          </p:cNvPr>
          <p:cNvSpPr txBox="1"/>
          <p:nvPr/>
        </p:nvSpPr>
        <p:spPr>
          <a:xfrm>
            <a:off x="1112322" y="5597805"/>
            <a:ext cx="9646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During the winter, people climb into Yurt through the smoke hole</a:t>
            </a:r>
          </a:p>
        </p:txBody>
      </p:sp>
    </p:spTree>
    <p:extLst>
      <p:ext uri="{BB962C8B-B14F-4D97-AF65-F5344CB8AC3E}">
        <p14:creationId xmlns:p14="http://schemas.microsoft.com/office/powerpoint/2010/main" val="2575155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moke-hole-in-the-celling-of-the-yurt-showed-on-next-two-photographs-32-and-33">
            <a:extLst>
              <a:ext uri="{FF2B5EF4-FFF2-40B4-BE49-F238E27FC236}">
                <a16:creationId xmlns:a16="http://schemas.microsoft.com/office/drawing/2014/main" id="{9430BEF3-FEEB-4178-BD9F-BE291AF95F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13" y="0"/>
            <a:ext cx="11634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92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FEEB99-0E4E-60D4-A989-C39BE623D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19" y="1148938"/>
            <a:ext cx="5051961" cy="50519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B34D2C-F3BE-9E11-56A0-0D13C00B7BB0}"/>
              </a:ext>
            </a:extLst>
          </p:cNvPr>
          <p:cNvSpPr txBox="1"/>
          <p:nvPr/>
        </p:nvSpPr>
        <p:spPr>
          <a:xfrm>
            <a:off x="456609" y="403761"/>
            <a:ext cx="11035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Pagans would cut trees and bring them inside to decorate.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459326-477A-6A5A-0DB7-24C44FC1B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1560987"/>
            <a:ext cx="2226005" cy="37100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1104E7-5ECD-BF20-1E52-56E38B653F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670" y="1560987"/>
            <a:ext cx="2592397" cy="371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05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c1d60a341375.image">
            <a:extLst>
              <a:ext uri="{FF2B5EF4-FFF2-40B4-BE49-F238E27FC236}">
                <a16:creationId xmlns:a16="http://schemas.microsoft.com/office/drawing/2014/main" id="{334D6439-13D7-491D-B389-E5ED5D253B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6BCD7D-543E-1CB9-5434-FC24104627D9}"/>
              </a:ext>
            </a:extLst>
          </p:cNvPr>
          <p:cNvSpPr txBox="1"/>
          <p:nvPr/>
        </p:nvSpPr>
        <p:spPr>
          <a:xfrm>
            <a:off x="168234" y="376236"/>
            <a:ext cx="51657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Presents</a:t>
            </a:r>
            <a:r>
              <a:rPr lang="en-US" sz="5400" dirty="0"/>
              <a:t> are found under the tree and </a:t>
            </a:r>
            <a:r>
              <a:rPr lang="en-US" sz="5400" dirty="0">
                <a:solidFill>
                  <a:srgbClr val="FF0000"/>
                </a:solidFill>
              </a:rPr>
              <a:t>ornaments</a:t>
            </a:r>
            <a:r>
              <a:rPr lang="en-US" sz="5400" dirty="0"/>
              <a:t> are hanging on the tree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1E7C64-381C-BAEA-F641-7071E497082F}"/>
              </a:ext>
            </a:extLst>
          </p:cNvPr>
          <p:cNvSpPr txBox="1"/>
          <p:nvPr/>
        </p:nvSpPr>
        <p:spPr>
          <a:xfrm>
            <a:off x="-1007423" y="5830784"/>
            <a:ext cx="6341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Mushrooms and Mankind… James Arthur</a:t>
            </a:r>
          </a:p>
        </p:txBody>
      </p:sp>
    </p:spTree>
    <p:extLst>
      <p:ext uri="{BB962C8B-B14F-4D97-AF65-F5344CB8AC3E}">
        <p14:creationId xmlns:p14="http://schemas.microsoft.com/office/powerpoint/2010/main" val="156188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89B9E-C905-4025-4E00-8158419EB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Let’s Talk About the Santa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0660E-A73F-2230-6CAA-5101C5111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0722" y="1690688"/>
            <a:ext cx="7233062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Lives in the north</a:t>
            </a:r>
          </a:p>
          <a:p>
            <a:r>
              <a:rPr lang="en-US" dirty="0"/>
              <a:t>Comes during the winter, very snowy</a:t>
            </a:r>
          </a:p>
          <a:p>
            <a:r>
              <a:rPr lang="en-US" dirty="0"/>
              <a:t>Is magical</a:t>
            </a:r>
          </a:p>
          <a:p>
            <a:r>
              <a:rPr lang="en-US" dirty="0"/>
              <a:t>Wears red fur coat</a:t>
            </a:r>
          </a:p>
          <a:p>
            <a:r>
              <a:rPr lang="en-US" dirty="0"/>
              <a:t>Wears boots</a:t>
            </a:r>
          </a:p>
          <a:p>
            <a:r>
              <a:rPr lang="en-US" dirty="0"/>
              <a:t>Brings gifts, under the tree, with ornaments</a:t>
            </a:r>
          </a:p>
          <a:p>
            <a:r>
              <a:rPr lang="en-US" dirty="0"/>
              <a:t>Has flying reindeer (one with a red nose)</a:t>
            </a:r>
          </a:p>
          <a:p>
            <a:r>
              <a:rPr lang="en-US" dirty="0"/>
              <a:t>Comes down the chimney</a:t>
            </a:r>
          </a:p>
          <a:p>
            <a:r>
              <a:rPr lang="en-US" dirty="0"/>
              <a:t>Works with elves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60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vojy0ttwlmhgpqwbcex">
            <a:extLst>
              <a:ext uri="{FF2B5EF4-FFF2-40B4-BE49-F238E27FC236}">
                <a16:creationId xmlns:a16="http://schemas.microsoft.com/office/drawing/2014/main" id="{47DFE382-C255-4F49-B2FE-0DFDB43D2A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06" y="1184096"/>
            <a:ext cx="9981211" cy="49906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285095-85B3-D160-FEDF-BDADE7285B28}"/>
              </a:ext>
            </a:extLst>
          </p:cNvPr>
          <p:cNvSpPr txBox="1"/>
          <p:nvPr/>
        </p:nvSpPr>
        <p:spPr>
          <a:xfrm>
            <a:off x="688769" y="106878"/>
            <a:ext cx="10450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</a:t>
            </a:r>
            <a:r>
              <a:rPr lang="en-US" sz="3200" dirty="0" err="1"/>
              <a:t>Samis</a:t>
            </a:r>
            <a:r>
              <a:rPr lang="en-US" sz="3200" dirty="0"/>
              <a:t> of Lapland (in northern Finland) dry their “healing” mushrooms by hanging them on evergreen trees.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02B903-1708-F2B9-F69E-E659F482B69D}"/>
              </a:ext>
            </a:extLst>
          </p:cNvPr>
          <p:cNvSpPr txBox="1"/>
          <p:nvPr/>
        </p:nvSpPr>
        <p:spPr>
          <a:xfrm>
            <a:off x="4806539" y="6287386"/>
            <a:ext cx="60979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/>
              <a:t>NY Times Editor… Mathew Salton</a:t>
            </a:r>
          </a:p>
        </p:txBody>
      </p:sp>
    </p:spTree>
    <p:extLst>
      <p:ext uri="{BB962C8B-B14F-4D97-AF65-F5344CB8AC3E}">
        <p14:creationId xmlns:p14="http://schemas.microsoft.com/office/powerpoint/2010/main" val="2468916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be8f013fbc20cc5c0fffab53e07eb9">
            <a:extLst>
              <a:ext uri="{FF2B5EF4-FFF2-40B4-BE49-F238E27FC236}">
                <a16:creationId xmlns:a16="http://schemas.microsoft.com/office/drawing/2014/main" id="{77E213C9-1E39-4E45-B71E-513D104C0B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672" y="0"/>
            <a:ext cx="8443356" cy="63358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93657F-92D5-3A13-F43A-EF1C7CA2EE96}"/>
              </a:ext>
            </a:extLst>
          </p:cNvPr>
          <p:cNvSpPr txBox="1"/>
          <p:nvPr/>
        </p:nvSpPr>
        <p:spPr>
          <a:xfrm>
            <a:off x="1650672" y="154380"/>
            <a:ext cx="8443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feeling of flying is common on psychedelics.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DF016B-EF3C-496B-41FC-CC22D8C7769B}"/>
              </a:ext>
            </a:extLst>
          </p:cNvPr>
          <p:cNvSpPr txBox="1"/>
          <p:nvPr/>
        </p:nvSpPr>
        <p:spPr>
          <a:xfrm>
            <a:off x="1743694" y="6334780"/>
            <a:ext cx="8443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Mycologist… Paul </a:t>
            </a:r>
            <a:r>
              <a:rPr lang="en-US" sz="2800" dirty="0" err="1"/>
              <a:t>Stamets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4234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ed5ccbb39d7ae552857b262258d2e3a">
            <a:extLst>
              <a:ext uri="{FF2B5EF4-FFF2-40B4-BE49-F238E27FC236}">
                <a16:creationId xmlns:a16="http://schemas.microsoft.com/office/drawing/2014/main" id="{FB62D0C3-8A8F-4BDD-9EAB-A86A721BAD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0"/>
            <a:ext cx="8939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26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3206C6-B3CB-AA42-8C2E-33BA97197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06" y="0"/>
            <a:ext cx="9034672" cy="59272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D035C3-2253-49DC-859E-AFFA698D365C}"/>
              </a:ext>
            </a:extLst>
          </p:cNvPr>
          <p:cNvSpPr txBox="1"/>
          <p:nvPr/>
        </p:nvSpPr>
        <p:spPr>
          <a:xfrm>
            <a:off x="1270660" y="6032665"/>
            <a:ext cx="8942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Classics Professor… Carl Ruck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024753-228D-C5A8-6754-C42817FFAA87}"/>
              </a:ext>
            </a:extLst>
          </p:cNvPr>
          <p:cNvSpPr txBox="1"/>
          <p:nvPr/>
        </p:nvSpPr>
        <p:spPr>
          <a:xfrm>
            <a:off x="1084330" y="638320"/>
            <a:ext cx="9034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Rudolph’s </a:t>
            </a:r>
            <a:r>
              <a:rPr lang="en-US" sz="2800" dirty="0">
                <a:solidFill>
                  <a:srgbClr val="FF0000"/>
                </a:solidFill>
              </a:rPr>
              <a:t>red </a:t>
            </a:r>
            <a:r>
              <a:rPr lang="en-US" sz="2800" dirty="0">
                <a:solidFill>
                  <a:schemeClr val="bg1"/>
                </a:solidFill>
              </a:rPr>
              <a:t>nose symbolizes the Amanita Mushroom</a:t>
            </a:r>
          </a:p>
        </p:txBody>
      </p:sp>
    </p:spTree>
    <p:extLst>
      <p:ext uri="{BB962C8B-B14F-4D97-AF65-F5344CB8AC3E}">
        <p14:creationId xmlns:p14="http://schemas.microsoft.com/office/powerpoint/2010/main" val="3599533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e0555e2cc337b50865b31367d90a3a0cb8488dc">
            <a:extLst>
              <a:ext uri="{FF2B5EF4-FFF2-40B4-BE49-F238E27FC236}">
                <a16:creationId xmlns:a16="http://schemas.microsoft.com/office/drawing/2014/main" id="{D0009CE4-4492-4777-9C33-1CB2602797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51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-year-gnome-postcard-1">
            <a:extLst>
              <a:ext uri="{FF2B5EF4-FFF2-40B4-BE49-F238E27FC236}">
                <a16:creationId xmlns:a16="http://schemas.microsoft.com/office/drawing/2014/main" id="{954AE19F-8AE0-4257-BCA9-E58441968F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3" y="0"/>
            <a:ext cx="1088548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6FAA32-E192-DEB0-7C30-BA4170E78CA0}"/>
              </a:ext>
            </a:extLst>
          </p:cNvPr>
          <p:cNvSpPr txBox="1"/>
          <p:nvPr/>
        </p:nvSpPr>
        <p:spPr>
          <a:xfrm>
            <a:off x="1546956" y="0"/>
            <a:ext cx="9096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Visions of small people are common on psychedelics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120D12-2C10-A97A-345D-23BBD6698124}"/>
              </a:ext>
            </a:extLst>
          </p:cNvPr>
          <p:cNvSpPr txBox="1"/>
          <p:nvPr/>
        </p:nvSpPr>
        <p:spPr>
          <a:xfrm>
            <a:off x="2610593" y="6334780"/>
            <a:ext cx="8443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Mycologist… Paul </a:t>
            </a:r>
            <a:r>
              <a:rPr lang="en-US" sz="2800" dirty="0" err="1">
                <a:solidFill>
                  <a:schemeClr val="bg1"/>
                </a:solidFill>
              </a:rPr>
              <a:t>Stamets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34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-year-gnome-postcard-4">
            <a:extLst>
              <a:ext uri="{FF2B5EF4-FFF2-40B4-BE49-F238E27FC236}">
                <a16:creationId xmlns:a16="http://schemas.microsoft.com/office/drawing/2014/main" id="{4E726E2F-021E-47FB-8586-0870785718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8" y="0"/>
            <a:ext cx="1059973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400DCE-5DFE-F208-8CEE-1C79F13F837C}"/>
              </a:ext>
            </a:extLst>
          </p:cNvPr>
          <p:cNvSpPr txBox="1"/>
          <p:nvPr/>
        </p:nvSpPr>
        <p:spPr>
          <a:xfrm>
            <a:off x="3218212" y="5664530"/>
            <a:ext cx="8277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Pigs are used to sniff out certain mushrooms</a:t>
            </a:r>
          </a:p>
        </p:txBody>
      </p:sp>
    </p:spTree>
    <p:extLst>
      <p:ext uri="{BB962C8B-B14F-4D97-AF65-F5344CB8AC3E}">
        <p14:creationId xmlns:p14="http://schemas.microsoft.com/office/powerpoint/2010/main" val="2908960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nta-shroom-psychedelic-spotlight">
            <a:extLst>
              <a:ext uri="{FF2B5EF4-FFF2-40B4-BE49-F238E27FC236}">
                <a16:creationId xmlns:a16="http://schemas.microsoft.com/office/drawing/2014/main" id="{764831F1-FD13-4001-946C-63773AE84E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0"/>
            <a:ext cx="10494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22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c624c63fdde494da2b1b296bf2bd354">
            <a:extLst>
              <a:ext uri="{FF2B5EF4-FFF2-40B4-BE49-F238E27FC236}">
                <a16:creationId xmlns:a16="http://schemas.microsoft.com/office/drawing/2014/main" id="{A1D998A0-62C1-4B3F-B801-D3AB6CA4E7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038" y="0"/>
            <a:ext cx="4478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61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f07cc4e806fa5e8c6b3b599f27dd198">
            <a:extLst>
              <a:ext uri="{FF2B5EF4-FFF2-40B4-BE49-F238E27FC236}">
                <a16:creationId xmlns:a16="http://schemas.microsoft.com/office/drawing/2014/main" id="{68E170BE-0794-43EC-94E2-7FD1A72469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38" y="0"/>
            <a:ext cx="4351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27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066CD-8647-9CD0-33C7-F4FA8729F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7" y="2348304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dirty="0"/>
              <a:t>Hypothesis: Santa Claus is a shaman who gives out psychedelic mushrooms as gifts.</a:t>
            </a:r>
          </a:p>
        </p:txBody>
      </p:sp>
    </p:spTree>
    <p:extLst>
      <p:ext uri="{BB962C8B-B14F-4D97-AF65-F5344CB8AC3E}">
        <p14:creationId xmlns:p14="http://schemas.microsoft.com/office/powerpoint/2010/main" val="2918580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b896fb697f50d4bbf556a8bc579285a">
            <a:extLst>
              <a:ext uri="{FF2B5EF4-FFF2-40B4-BE49-F238E27FC236}">
                <a16:creationId xmlns:a16="http://schemas.microsoft.com/office/drawing/2014/main" id="{F91A9FE9-549E-4E56-9558-EBD1C96DE7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63" y="0"/>
            <a:ext cx="4484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54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c25b287be9c8f3e13f68f9b4bdbca9e">
            <a:extLst>
              <a:ext uri="{FF2B5EF4-FFF2-40B4-BE49-F238E27FC236}">
                <a16:creationId xmlns:a16="http://schemas.microsoft.com/office/drawing/2014/main" id="{DF0220CE-8C1A-4D5F-8537-B678ADE93D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50" y="0"/>
            <a:ext cx="4354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348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dd5c04a0a84ebcd54fe431a95d19d2c">
            <a:extLst>
              <a:ext uri="{FF2B5EF4-FFF2-40B4-BE49-F238E27FC236}">
                <a16:creationId xmlns:a16="http://schemas.microsoft.com/office/drawing/2014/main" id="{4A03A131-41BC-4F59-9A29-8C52CFF409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763" y="0"/>
            <a:ext cx="4560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052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2eb59c3b95a388d90f95f9baec0d279">
            <a:extLst>
              <a:ext uri="{FF2B5EF4-FFF2-40B4-BE49-F238E27FC236}">
                <a16:creationId xmlns:a16="http://schemas.microsoft.com/office/drawing/2014/main" id="{B3207C57-A0F4-4896-A222-7D835172FB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88" y="0"/>
            <a:ext cx="4416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133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742d924912cfb2faf86613af7c0e8b3">
            <a:extLst>
              <a:ext uri="{FF2B5EF4-FFF2-40B4-BE49-F238E27FC236}">
                <a16:creationId xmlns:a16="http://schemas.microsoft.com/office/drawing/2014/main" id="{DA00E93E-DF52-447F-9C04-BF18815776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75" y="0"/>
            <a:ext cx="4337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478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33536f7c3b69577fb0ad2793f775642--white-mushrooms-mushroom-art">
            <a:extLst>
              <a:ext uri="{FF2B5EF4-FFF2-40B4-BE49-F238E27FC236}">
                <a16:creationId xmlns:a16="http://schemas.microsoft.com/office/drawing/2014/main" id="{8FBC9F9F-A6F9-407F-BD0E-9EDAAAD08C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13" y="0"/>
            <a:ext cx="4421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574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71981c130a5b95431234cb3ec4247e8">
            <a:extLst>
              <a:ext uri="{FF2B5EF4-FFF2-40B4-BE49-F238E27FC236}">
                <a16:creationId xmlns:a16="http://schemas.microsoft.com/office/drawing/2014/main" id="{18BD6993-9AB2-4484-AFD9-3F6208239B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913" y="0"/>
            <a:ext cx="4192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624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04118e51e9f6cee79eac5607766ee91">
            <a:extLst>
              <a:ext uri="{FF2B5EF4-FFF2-40B4-BE49-F238E27FC236}">
                <a16:creationId xmlns:a16="http://schemas.microsoft.com/office/drawing/2014/main" id="{3FB061F0-6833-4368-A8AB-71F17F8819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550" y="0"/>
            <a:ext cx="4406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094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372301638927f1bcdabf28f69a08c6">
            <a:extLst>
              <a:ext uri="{FF2B5EF4-FFF2-40B4-BE49-F238E27FC236}">
                <a16:creationId xmlns:a16="http://schemas.microsoft.com/office/drawing/2014/main" id="{FFADBE27-703B-41D4-81CE-776BA7282E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8" y="0"/>
            <a:ext cx="484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341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9f46c35cedd72a7cbf01f88cbaa9306">
            <a:extLst>
              <a:ext uri="{FF2B5EF4-FFF2-40B4-BE49-F238E27FC236}">
                <a16:creationId xmlns:a16="http://schemas.microsoft.com/office/drawing/2014/main" id="{0D34E340-CBEC-45C3-8CA9-34ABF1DD60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038" y="0"/>
            <a:ext cx="4479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88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nita-muscaria-mushrooms-537x358">
            <a:extLst>
              <a:ext uri="{FF2B5EF4-FFF2-40B4-BE49-F238E27FC236}">
                <a16:creationId xmlns:a16="http://schemas.microsoft.com/office/drawing/2014/main" id="{EBA521C2-79D1-4929-83AB-7F88B396DF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16" y="601354"/>
            <a:ext cx="8013371" cy="53422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20B2A8-84F9-4385-62A2-6DA56735EEBE}"/>
              </a:ext>
            </a:extLst>
          </p:cNvPr>
          <p:cNvSpPr txBox="1"/>
          <p:nvPr/>
        </p:nvSpPr>
        <p:spPr>
          <a:xfrm>
            <a:off x="1246909" y="0"/>
            <a:ext cx="9239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Amanita muscaria  (</a:t>
            </a:r>
            <a:r>
              <a:rPr lang="en-US" sz="4000" dirty="0"/>
              <a:t>the Holy Mushroom)</a:t>
            </a:r>
            <a:endParaRPr lang="en-US" sz="40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796DEE-0032-2390-A34A-105616630A7E}"/>
              </a:ext>
            </a:extLst>
          </p:cNvPr>
          <p:cNvSpPr txBox="1"/>
          <p:nvPr/>
        </p:nvSpPr>
        <p:spPr>
          <a:xfrm>
            <a:off x="1140030" y="5837069"/>
            <a:ext cx="9239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found under the trees in the winter</a:t>
            </a:r>
          </a:p>
        </p:txBody>
      </p:sp>
    </p:spTree>
    <p:extLst>
      <p:ext uri="{BB962C8B-B14F-4D97-AF65-F5344CB8AC3E}">
        <p14:creationId xmlns:p14="http://schemas.microsoft.com/office/powerpoint/2010/main" val="85325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305972400b5b3cc62b125731cfab902">
            <a:extLst>
              <a:ext uri="{FF2B5EF4-FFF2-40B4-BE49-F238E27FC236}">
                <a16:creationId xmlns:a16="http://schemas.microsoft.com/office/drawing/2014/main" id="{36AD866D-4FD1-4061-9177-F7D3902F4F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463" y="0"/>
            <a:ext cx="4537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296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7b5f9291ec29406506ba176cebab335">
            <a:extLst>
              <a:ext uri="{FF2B5EF4-FFF2-40B4-BE49-F238E27FC236}">
                <a16:creationId xmlns:a16="http://schemas.microsoft.com/office/drawing/2014/main" id="{8C1A36D9-E92E-4B6B-B543-10D2648087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63" y="0"/>
            <a:ext cx="4511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778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1)">
            <a:extLst>
              <a:ext uri="{FF2B5EF4-FFF2-40B4-BE49-F238E27FC236}">
                <a16:creationId xmlns:a16="http://schemas.microsoft.com/office/drawing/2014/main" id="{09EEA061-45BE-45CF-B46B-3B07943075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0"/>
            <a:ext cx="4392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96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">
            <a:extLst>
              <a:ext uri="{FF2B5EF4-FFF2-40B4-BE49-F238E27FC236}">
                <a16:creationId xmlns:a16="http://schemas.microsoft.com/office/drawing/2014/main" id="{AE6B4856-7B66-44F1-926C-EA135D8B28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175" y="0"/>
            <a:ext cx="4564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747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-year-gnome-postcard-12">
            <a:extLst>
              <a:ext uri="{FF2B5EF4-FFF2-40B4-BE49-F238E27FC236}">
                <a16:creationId xmlns:a16="http://schemas.microsoft.com/office/drawing/2014/main" id="{34F259A2-C21F-4D40-9A63-34ECFFEB54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88" y="0"/>
            <a:ext cx="4465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297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nta-Claus-2-SB-2013-10-27">
            <a:extLst>
              <a:ext uri="{FF2B5EF4-FFF2-40B4-BE49-F238E27FC236}">
                <a16:creationId xmlns:a16="http://schemas.microsoft.com/office/drawing/2014/main" id="{715A7D7F-FF39-451F-A35E-5B04DF66F6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637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562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295E35-3773-32AC-464B-8B9A7D18A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202" y="14554"/>
            <a:ext cx="4680917" cy="68434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95A754-406E-90D8-BFBA-8CCDAA405996}"/>
              </a:ext>
            </a:extLst>
          </p:cNvPr>
          <p:cNvSpPr txBox="1"/>
          <p:nvPr/>
        </p:nvSpPr>
        <p:spPr>
          <a:xfrm>
            <a:off x="533341" y="1032208"/>
            <a:ext cx="48461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Santa’s</a:t>
            </a:r>
            <a:r>
              <a:rPr lang="en-US" sz="5400" dirty="0"/>
              <a:t> dress code and </a:t>
            </a:r>
            <a:r>
              <a:rPr lang="en-US" sz="5400" dirty="0">
                <a:solidFill>
                  <a:srgbClr val="FF0000"/>
                </a:solidFill>
              </a:rPr>
              <a:t>Coke a Cola </a:t>
            </a:r>
            <a:r>
              <a:rPr lang="en-US" sz="5400" dirty="0"/>
              <a:t>have taken </a:t>
            </a:r>
            <a:r>
              <a:rPr lang="en-US" sz="4800" dirty="0"/>
              <a:t>commercialization</a:t>
            </a:r>
            <a:r>
              <a:rPr lang="en-US" sz="5400" dirty="0"/>
              <a:t> to the next level</a:t>
            </a:r>
          </a:p>
        </p:txBody>
      </p:sp>
    </p:spTree>
    <p:extLst>
      <p:ext uri="{BB962C8B-B14F-4D97-AF65-F5344CB8AC3E}">
        <p14:creationId xmlns:p14="http://schemas.microsoft.com/office/powerpoint/2010/main" val="15774504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C66E8B-4E26-D02D-8DCC-A72C4F00B6C0}"/>
              </a:ext>
            </a:extLst>
          </p:cNvPr>
          <p:cNvSpPr txBox="1"/>
          <p:nvPr/>
        </p:nvSpPr>
        <p:spPr>
          <a:xfrm>
            <a:off x="724394" y="612844"/>
            <a:ext cx="49876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“Santa Claus, a man dressed like a psychedelic mushroom who is reborn every year, flying around the world bringing healing gifts to everyone, yet is never seen by a soul”    …Eliade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58FF4A-33DF-7FEE-74BF-FC6933D43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873" y="810623"/>
            <a:ext cx="6096000" cy="4592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F264B1-4FEF-11E0-00B9-62DF58DF0182}"/>
              </a:ext>
            </a:extLst>
          </p:cNvPr>
          <p:cNvSpPr txBox="1"/>
          <p:nvPr/>
        </p:nvSpPr>
        <p:spPr>
          <a:xfrm>
            <a:off x="6012873" y="4346369"/>
            <a:ext cx="637309" cy="105690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0420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EF9744E4-73D0-FA0A-6265-CD030C5BF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391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3E932F-9518-939B-41A5-5887533D6A2F}"/>
              </a:ext>
            </a:extLst>
          </p:cNvPr>
          <p:cNvSpPr txBox="1"/>
          <p:nvPr/>
        </p:nvSpPr>
        <p:spPr>
          <a:xfrm>
            <a:off x="2553194" y="1305089"/>
            <a:ext cx="98446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Always Ask Why!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70C45D-F18C-A17B-8B6F-A697026DA056}"/>
              </a:ext>
            </a:extLst>
          </p:cNvPr>
          <p:cNvSpPr txBox="1"/>
          <p:nvPr/>
        </p:nvSpPr>
        <p:spPr>
          <a:xfrm>
            <a:off x="3049464" y="3833892"/>
            <a:ext cx="8455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jonathan</a:t>
            </a:r>
            <a:r>
              <a:rPr lang="en-US" sz="3600" dirty="0"/>
              <a:t> logan</a:t>
            </a:r>
          </a:p>
          <a:p>
            <a:pPr algn="ctr"/>
            <a:r>
              <a:rPr lang="en-US" sz="3600" dirty="0"/>
              <a:t>December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2CBE1D-3760-05D3-FA5E-94931907B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08" y="241465"/>
            <a:ext cx="2268186" cy="637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201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udolf-the-red-nosed-reigndeer">
            <a:extLst>
              <a:ext uri="{FF2B5EF4-FFF2-40B4-BE49-F238E27FC236}">
                <a16:creationId xmlns:a16="http://schemas.microsoft.com/office/drawing/2014/main" id="{77A07033-350B-43FD-AA56-A24EE17E90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14" y="0"/>
            <a:ext cx="9748528" cy="58982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B19C8D-07F8-01B9-0D59-B596AD5C7EA1}"/>
              </a:ext>
            </a:extLst>
          </p:cNvPr>
          <p:cNvSpPr txBox="1"/>
          <p:nvPr/>
        </p:nvSpPr>
        <p:spPr>
          <a:xfrm>
            <a:off x="1140031" y="6008914"/>
            <a:ext cx="9452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Science Editor… Andrew Hayes</a:t>
            </a:r>
          </a:p>
        </p:txBody>
      </p:sp>
    </p:spTree>
    <p:extLst>
      <p:ext uri="{BB962C8B-B14F-4D97-AF65-F5344CB8AC3E}">
        <p14:creationId xmlns:p14="http://schemas.microsoft.com/office/powerpoint/2010/main" val="2241206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1)">
            <a:extLst>
              <a:ext uri="{FF2B5EF4-FFF2-40B4-BE49-F238E27FC236}">
                <a16:creationId xmlns:a16="http://schemas.microsoft.com/office/drawing/2014/main" id="{C4547CEF-B017-48B3-8F8B-937067C6EB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82" y="1567543"/>
            <a:ext cx="7090682" cy="52904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4B44E3-6620-66F3-484F-1D5FBCAA5D25}"/>
              </a:ext>
            </a:extLst>
          </p:cNvPr>
          <p:cNvSpPr txBox="1"/>
          <p:nvPr/>
        </p:nvSpPr>
        <p:spPr>
          <a:xfrm>
            <a:off x="2550659" y="367214"/>
            <a:ext cx="7090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“Shaman” originates in Russia. </a:t>
            </a:r>
          </a:p>
          <a:p>
            <a:r>
              <a:rPr lang="en-US" sz="3600" dirty="0"/>
              <a:t>Medicine man, sorcerer, magician</a:t>
            </a:r>
          </a:p>
        </p:txBody>
      </p:sp>
    </p:spTree>
    <p:extLst>
      <p:ext uri="{BB962C8B-B14F-4D97-AF65-F5344CB8AC3E}">
        <p14:creationId xmlns:p14="http://schemas.microsoft.com/office/powerpoint/2010/main" val="3180294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indeer3">
            <a:extLst>
              <a:ext uri="{FF2B5EF4-FFF2-40B4-BE49-F238E27FC236}">
                <a16:creationId xmlns:a16="http://schemas.microsoft.com/office/drawing/2014/main" id="{E208C79D-5CDA-496C-9C36-BDFE155E9C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31" y="0"/>
            <a:ext cx="1011396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B3A82D-A727-601F-FA02-9B8098DE1E8B}"/>
              </a:ext>
            </a:extLst>
          </p:cNvPr>
          <p:cNvSpPr txBox="1"/>
          <p:nvPr/>
        </p:nvSpPr>
        <p:spPr>
          <a:xfrm>
            <a:off x="2113808" y="6129047"/>
            <a:ext cx="876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18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Century Report… Philip Johann von </a:t>
            </a:r>
            <a:r>
              <a:rPr lang="en-US" dirty="0" err="1">
                <a:solidFill>
                  <a:schemeClr val="bg1"/>
                </a:solidFill>
              </a:rPr>
              <a:t>Strahlenberg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05A08B-72D5-FA6E-1B6B-E88D90AD7E56}"/>
              </a:ext>
            </a:extLst>
          </p:cNvPr>
          <p:cNvSpPr txBox="1"/>
          <p:nvPr/>
        </p:nvSpPr>
        <p:spPr>
          <a:xfrm>
            <a:off x="1357195" y="532411"/>
            <a:ext cx="9856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Shaman drink reindeer urine &amp; new Initiates drink Shaman urine</a:t>
            </a:r>
          </a:p>
        </p:txBody>
      </p:sp>
    </p:spTree>
    <p:extLst>
      <p:ext uri="{BB962C8B-B14F-4D97-AF65-F5344CB8AC3E}">
        <p14:creationId xmlns:p14="http://schemas.microsoft.com/office/powerpoint/2010/main" val="1293527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t musc2">
            <a:extLst>
              <a:ext uri="{FF2B5EF4-FFF2-40B4-BE49-F238E27FC236}">
                <a16:creationId xmlns:a16="http://schemas.microsoft.com/office/drawing/2014/main" id="{3CBF7FF1-E75B-4936-9047-18D8F08196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275" y="0"/>
            <a:ext cx="6773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89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mandeer_480x480">
            <a:extLst>
              <a:ext uri="{FF2B5EF4-FFF2-40B4-BE49-F238E27FC236}">
                <a16:creationId xmlns:a16="http://schemas.microsoft.com/office/drawing/2014/main" id="{E6AD6DFC-ACF2-41BB-9E17-C037A20472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"/>
            <a:ext cx="12192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96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305</Words>
  <Application>Microsoft Office PowerPoint</Application>
  <PresentationFormat>Widescreen</PresentationFormat>
  <Paragraphs>40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Office Theme</vt:lpstr>
      <vt:lpstr>Santa Was a Mushroom</vt:lpstr>
      <vt:lpstr>Let’s Talk About the Santa Story</vt:lpstr>
      <vt:lpstr>Hypothesis: Santa Claus is a shaman who gives out psychedelic mushrooms as gifts.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Jonathan Logan</dc:creator>
  <cp:lastModifiedBy>Jonathan Logan</cp:lastModifiedBy>
  <cp:revision>26</cp:revision>
  <dcterms:created xsi:type="dcterms:W3CDTF">2021-12-15T17:24:22Z</dcterms:created>
  <dcterms:modified xsi:type="dcterms:W3CDTF">2024-12-16T17:28:52Z</dcterms:modified>
</cp:coreProperties>
</file>